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9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5" r:id="rId15"/>
    <p:sldId id="270" r:id="rId16"/>
    <p:sldId id="276" r:id="rId17"/>
    <p:sldId id="271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96"/>
  </p:normalViewPr>
  <p:slideViewPr>
    <p:cSldViewPr snapToGrid="0" snapToObjects="1">
      <p:cViewPr varScale="1">
        <p:scale>
          <a:sx n="111" d="100"/>
          <a:sy n="111" d="100"/>
        </p:scale>
        <p:origin x="6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3DD938-DCF7-9742-B883-4DBAAE8EB0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F4B3924-6883-9646-9DE9-872962DCE5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89347D-F462-014D-BCC1-3DE8DDBE1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0C62-8269-E244-BB05-3CD5211E86E6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09697B2-E1B5-FC4F-AC5E-D2BF87ED0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E89413-390D-144C-B0CE-4956290BE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44B1-ACE0-1A4A-B7C9-F3D7B1680C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143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172B20-1807-D446-A344-56AFEDC1E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47BB8BB-A589-4D4B-AC01-CC811A8D6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2D5724-9137-DC41-B0EC-BD67E5943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0C62-8269-E244-BB05-3CD5211E86E6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7726E1-6865-9A48-BB14-7A0E51B5D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4C7B5E-AD01-8E49-8DB9-ADA938E7E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44B1-ACE0-1A4A-B7C9-F3D7B1680C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045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9E23F4A-8555-5F4A-95D3-3EE5FCA284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6C1A6A0-86A7-4948-B2EA-16C04F78C1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A0321E-286A-0643-97FF-BE5B18514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0C62-8269-E244-BB05-3CD5211E86E6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A4E6C1-8F6D-DD4D-8451-A71EAAC99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5B9B38-16C3-6346-873C-BB43359A7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44B1-ACE0-1A4A-B7C9-F3D7B1680C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078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907875-6C13-074E-8A1B-44ADA5AF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54EBEC-2421-0A41-B34E-35396BA99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43DC04-B609-9C42-8AE2-D50011CF2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0C62-8269-E244-BB05-3CD5211E86E6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D96616A-8463-9E49-A791-459E329B6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6F8384-1808-0946-89B3-2C1835CE0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44B1-ACE0-1A4A-B7C9-F3D7B1680C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617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59DEBB-9307-8A40-B781-0980293D7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E15EDD4-90FC-5340-9B5A-C3BB1D125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0E2DAF-5B6A-934E-8E87-69D7FF1EF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0C62-8269-E244-BB05-3CD5211E86E6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CA5B5E-8835-4F47-AFA0-22592C9DC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809DDB-87B7-4943-852A-C39DE9CA1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44B1-ACE0-1A4A-B7C9-F3D7B1680C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310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8CBBCD-57A6-1042-A931-E4B960BBB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FA5BA4-0B0C-4746-9348-93BF70E18F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77B490D-11B4-AF4F-AE35-C3CEA227D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9BA272-4048-0F41-9873-3552CBB87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0C62-8269-E244-BB05-3CD5211E86E6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EE79A50-F7FC-7F4A-BE9D-B31B2BF07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1AE2276-42D6-CC45-8A6C-538915AFD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44B1-ACE0-1A4A-B7C9-F3D7B1680C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803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BE785F-FEED-FC4F-B8F7-B2F80FEE1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79B44AB-E006-074B-87AD-87686B415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D85ABF0-3782-2246-887D-D42D0ECD28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DBAE595-8E24-EC47-9E0A-8E99732C4F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ED06704-D774-8C46-88EF-00A2EB10D8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47FFD6D-97CD-2345-8637-BC1E4913C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0C62-8269-E244-BB05-3CD5211E86E6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0E6E212-9310-1247-BF47-5CA189537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D377CF0-4FE5-6B43-8B20-214A853D9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44B1-ACE0-1A4A-B7C9-F3D7B1680C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845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B9FF9F-9110-DB4B-BBC2-A4D6A15CA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4E99135-409D-154F-AB19-81ADAF405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0C62-8269-E244-BB05-3CD5211E86E6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6E89D46-6CA3-0E42-80CC-EC107C89C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E07B7D6-5B96-1E42-98A7-41F739591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44B1-ACE0-1A4A-B7C9-F3D7B1680C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036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2D3B4FA-DAFC-8347-A330-7A5FA2EDB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0C62-8269-E244-BB05-3CD5211E86E6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F7A73EF-68E9-424B-A147-6C88FCEBD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E3F9C92-CEC0-9D4F-AC57-6797A4E69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44B1-ACE0-1A4A-B7C9-F3D7B1680C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366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C7FF8F-D5F0-D04D-8674-AE0ABC442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0C5762-B619-7E44-96AA-39D231939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9596B33-1604-0D4A-A42D-1691D9481C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9D4562-9358-EB42-88A3-6533A5DF8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0C62-8269-E244-BB05-3CD5211E86E6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42F6BF4-9AAF-AB49-9BE4-2846036D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FD7DBF9-6BD8-AD48-9791-7624BF004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44B1-ACE0-1A4A-B7C9-F3D7B1680C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787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D659FF-7CD4-1440-9D57-486499C8F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1CC098F-C4AF-6D46-83E4-6189DCC07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803C7CC-51A8-BE46-8327-E0D3DE447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BF66ACE-A60E-EB48-8869-1165A7D65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0C62-8269-E244-BB05-3CD5211E86E6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BDE158A-5864-7E45-856E-66F466158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2EADB25-F883-DA42-9B78-74B45E6C7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44B1-ACE0-1A4A-B7C9-F3D7B1680C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270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39AF45-2C49-2542-82CD-6BD27BE6E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B86996-B0BB-1949-B5D5-23345E1F5A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80BC21-592C-3C4D-870F-5C7C00ADDE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F0C62-8269-E244-BB05-3CD5211E86E6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505148-3786-3B4E-850E-DCB95F4A9F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86B8B8-C3E1-1C44-8302-396700223B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444B1-ACE0-1A4A-B7C9-F3D7B1680C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11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41848" y="170080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Lecture 8 </a:t>
            </a:r>
            <a:br>
              <a:rPr lang="en-US" dirty="0"/>
            </a:br>
            <a:r>
              <a:rPr lang="en-US" dirty="0"/>
              <a:t>Communication </a:t>
            </a:r>
            <a:br>
              <a:rPr lang="en-US" dirty="0"/>
            </a:br>
            <a:r>
              <a:rPr lang="en-US" dirty="0"/>
              <a:t>ports and buses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27648" y="3429000"/>
            <a:ext cx="6400800" cy="2736304"/>
          </a:xfrm>
        </p:spPr>
        <p:txBody>
          <a:bodyPr>
            <a:normAutofit/>
          </a:bodyPr>
          <a:lstStyle/>
          <a:p>
            <a:r>
              <a:rPr lang="en-US" dirty="0"/>
              <a:t>Computing platforms, semester 2</a:t>
            </a:r>
          </a:p>
          <a:p>
            <a:r>
              <a:rPr lang="en-US" dirty="0"/>
              <a:t>Novosibirsk State University</a:t>
            </a:r>
            <a:br>
              <a:rPr lang="en-US" dirty="0"/>
            </a:br>
            <a:endParaRPr lang="en-US" dirty="0"/>
          </a:p>
          <a:p>
            <a:r>
              <a:rPr lang="en-US" dirty="0"/>
              <a:t>D. Irtegov</a:t>
            </a:r>
          </a:p>
          <a:p>
            <a:r>
              <a:rPr lang="en-US" dirty="0"/>
              <a:t>2019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3503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460757-026D-3842-8F86-98B25B931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Solutions for clock matching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762430-1B23-8344-A2F0-8E69AECAC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Asynchronous ports: transmit data in short bursts (</a:t>
            </a:r>
            <a:r>
              <a:rPr lang="en-US" dirty="0" err="1"/>
              <a:t>e.q</a:t>
            </a:r>
            <a:r>
              <a:rPr lang="en-US" dirty="0"/>
              <a:t>. 8 bits per packet) and hope that clocks do not deviate much during single burst</a:t>
            </a:r>
          </a:p>
          <a:p>
            <a:r>
              <a:rPr lang="en-US" dirty="0"/>
              <a:t>Strobed ports: use separate wire for clock (strobe)</a:t>
            </a:r>
          </a:p>
          <a:p>
            <a:r>
              <a:rPr lang="en-US" dirty="0"/>
              <a:t>Synchronous transmission: somehow embed clock in the line code</a:t>
            </a:r>
          </a:p>
          <a:p>
            <a:r>
              <a:rPr lang="en-US" dirty="0"/>
              <a:t>RLL (Run Length Limited) encoding: change data in such a way, that there will be no long sequences of 1s or 0s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8418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upload.wikimedia.org/wikipedia/commons/thumb/9/90/Manchester_encoding_both_conventions.svg/2880px-Manchester_encoding_both_conventions.svg.png">
            <a:extLst>
              <a:ext uri="{FF2B5EF4-FFF2-40B4-BE49-F238E27FC236}">
                <a16:creationId xmlns:a16="http://schemas.microsoft.com/office/drawing/2014/main" id="{C9C08E8C-C2ED-0D43-ACC6-461F51866B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6333" y="2789080"/>
            <a:ext cx="7434805" cy="3522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5B118C-AF5D-884F-875C-70A7C3D7E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 clock in line code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AEC472-7DEB-4943-ACE1-E2C38F747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RZ (Return-to-Zero) code</a:t>
            </a:r>
          </a:p>
          <a:p>
            <a:pPr lvl="1"/>
            <a:r>
              <a:rPr lang="en-US" dirty="0"/>
              <a:t>RLL codes need to limit lengths of 0 runs, but not 1 runs</a:t>
            </a:r>
          </a:p>
          <a:p>
            <a:r>
              <a:rPr lang="en-US" dirty="0"/>
              <a:t>Manchester encoding</a:t>
            </a:r>
          </a:p>
          <a:p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B06A541-971C-D047-9344-DF653989C5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4" y="3380090"/>
            <a:ext cx="3318099" cy="1909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61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61BFE9-CBD1-6741-B645-316253E8F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RLL encoding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888660-FC9F-714B-8D43-D4B43E4BC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Bit stuffing: for every 5 consequent 0s embed a single 1</a:t>
            </a:r>
          </a:p>
          <a:p>
            <a:pPr lvl="1"/>
            <a:r>
              <a:rPr lang="en-US" dirty="0"/>
              <a:t>You have exercise to implement encoding and decoding of this code</a:t>
            </a:r>
          </a:p>
          <a:p>
            <a:r>
              <a:rPr lang="en-US" dirty="0"/>
              <a:t>Group coded encoding.  </a:t>
            </a:r>
          </a:p>
          <a:p>
            <a:pPr lvl="1"/>
            <a:r>
              <a:rPr lang="en-US" dirty="0"/>
              <a:t>For every data bit pattern of length N build a code pattern of length M</a:t>
            </a:r>
          </a:p>
          <a:p>
            <a:pPr lvl="1"/>
            <a:r>
              <a:rPr lang="en-US" dirty="0"/>
              <a:t>Code patterns might look totally unrelated to data patterns</a:t>
            </a:r>
          </a:p>
          <a:p>
            <a:pPr lvl="1"/>
            <a:r>
              <a:rPr lang="en-US" dirty="0"/>
              <a:t>They need to match RLL requirement</a:t>
            </a:r>
          </a:p>
          <a:p>
            <a:pPr lvl="1"/>
            <a:r>
              <a:rPr lang="en-US" dirty="0"/>
              <a:t>Transmitter and receiver must use common coding table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7704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DC7C73-33F1-B540-98E0-42585833F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group coding: 4B5B code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C8C984-E391-CB4D-A97E-4A7DD79AE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33395" cy="4351338"/>
          </a:xfrm>
        </p:spPr>
        <p:txBody>
          <a:bodyPr/>
          <a:lstStyle/>
          <a:p>
            <a:r>
              <a:rPr lang="en-US" dirty="0"/>
              <a:t>Introduced in FDDI</a:t>
            </a:r>
          </a:p>
          <a:p>
            <a:r>
              <a:rPr lang="en-US" dirty="0"/>
              <a:t>Most commonly used in Fast (100Mbit/s) Ethernet</a:t>
            </a:r>
          </a:p>
          <a:p>
            <a:r>
              <a:rPr lang="en-US" dirty="0"/>
              <a:t>Has some valid RLL code patterns that do not match any 4-bit data pattern</a:t>
            </a:r>
          </a:p>
          <a:p>
            <a:r>
              <a:rPr lang="en-US" dirty="0"/>
              <a:t>They are used to mark packet starts and ends and for other purposes 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7A2721E-8936-B746-B088-73480C106B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8283" y="1825625"/>
            <a:ext cx="5576779" cy="4158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418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916651-3062-D249-896C-18E35B762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Checksums and error correcting codes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7F47A6-CB1E-1C4B-B4FD-7E05D538C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Physical data transmission often happens with errors (thermal noise, EM interference, bad contacts)</a:t>
            </a:r>
          </a:p>
          <a:p>
            <a:r>
              <a:rPr lang="en-US" dirty="0"/>
              <a:t>Simple checksums help to detect errors:</a:t>
            </a:r>
          </a:p>
          <a:p>
            <a:pPr lvl="1"/>
            <a:r>
              <a:rPr lang="en-US" dirty="0"/>
              <a:t>Parity bit (XOR of all data bits)</a:t>
            </a:r>
          </a:p>
          <a:p>
            <a:pPr lvl="1"/>
            <a:r>
              <a:rPr lang="en-US" dirty="0"/>
              <a:t>CRC (you have exercise for this)</a:t>
            </a:r>
          </a:p>
          <a:p>
            <a:r>
              <a:rPr lang="en-US" dirty="0"/>
              <a:t>More complex redundancy schemes allow to recover damaged bits:</a:t>
            </a:r>
          </a:p>
          <a:p>
            <a:pPr lvl="1"/>
            <a:r>
              <a:rPr lang="en-US" dirty="0"/>
              <a:t>Huffman code </a:t>
            </a:r>
            <a:endParaRPr lang="ru-RU" dirty="0"/>
          </a:p>
          <a:p>
            <a:pPr lvl="1"/>
            <a:r>
              <a:rPr lang="en-US" dirty="0"/>
              <a:t>Reed-Solomon codes</a:t>
            </a:r>
          </a:p>
          <a:p>
            <a:pPr lvl="1"/>
            <a:r>
              <a:rPr lang="en-US" dirty="0"/>
              <a:t>You will study them later in advanced chapters of discrete math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7727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BA28DB-3E11-DB47-AF59-CF70C43A2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 (multipoint port)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9490E7-2645-324B-90D4-A3DBAB71E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Bus by definition requires addressing: who talks to whom</a:t>
            </a:r>
          </a:p>
          <a:p>
            <a:pPr lvl="1"/>
            <a:r>
              <a:rPr lang="en-US" dirty="0"/>
              <a:t>Parallel buses sometimes have separate lines for address and for data</a:t>
            </a:r>
          </a:p>
          <a:p>
            <a:pPr lvl="1"/>
            <a:r>
              <a:rPr lang="en-US" dirty="0"/>
              <a:t>But even many parallel buses have multiplexed address and data</a:t>
            </a:r>
          </a:p>
          <a:p>
            <a:pPr lvl="1"/>
            <a:r>
              <a:rPr lang="en-US" dirty="0"/>
              <a:t>Serial buses usually use same wires for address and data</a:t>
            </a:r>
          </a:p>
          <a:p>
            <a:r>
              <a:rPr lang="en-US" dirty="0"/>
              <a:t>Some buses have single master (only one device can initiate talks)</a:t>
            </a:r>
          </a:p>
          <a:p>
            <a:pPr lvl="1"/>
            <a:r>
              <a:rPr lang="en-US" dirty="0"/>
              <a:t>Examples: USB, system bus with single CPU</a:t>
            </a:r>
          </a:p>
          <a:p>
            <a:r>
              <a:rPr lang="en-US" dirty="0"/>
              <a:t>Even single-master bus require nontrivial talk protocols</a:t>
            </a:r>
          </a:p>
          <a:p>
            <a:pPr lvl="1"/>
            <a:r>
              <a:rPr lang="en-US" dirty="0"/>
              <a:t>Reading the memory involves master (CPU) sending a request and the address, and slave (memory) sending the data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864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6DEE00-19EA-4643-9D21-2B28331D6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Multimaster</a:t>
            </a:r>
            <a:r>
              <a:rPr lang="en-US" dirty="0"/>
              <a:t> buses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A8A067-976B-BE49-AB0B-C40293E78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modern buses allow </a:t>
            </a:r>
            <a:r>
              <a:rPr lang="en-US" dirty="0" err="1"/>
              <a:t>multimastering</a:t>
            </a:r>
            <a:r>
              <a:rPr lang="en-US" dirty="0"/>
              <a:t>: several devices or even all devices can initiate talks</a:t>
            </a:r>
          </a:p>
          <a:p>
            <a:r>
              <a:rPr lang="en-US" dirty="0" err="1"/>
              <a:t>Multimastering</a:t>
            </a:r>
            <a:r>
              <a:rPr lang="en-US" dirty="0"/>
              <a:t> assumes arbitration: resolution of conflicts when several masters initiate talk on overlapping time interval</a:t>
            </a:r>
          </a:p>
          <a:p>
            <a:r>
              <a:rPr lang="en-US" dirty="0"/>
              <a:t>In modern computers, not only CPUs can be the master on a system bus</a:t>
            </a:r>
          </a:p>
          <a:p>
            <a:pPr lvl="1"/>
            <a:r>
              <a:rPr lang="en-US" dirty="0"/>
              <a:t>I/O devices can directly talk to memory, so called DMA (Direct Memory Access)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6767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C87C97-A417-9749-B80E-4C60EC99F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bus topologies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5400FB-2A90-5B45-9209-E4743CFDB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Physical bus: single [bunch of] wires </a:t>
            </a:r>
            <a:br>
              <a:rPr lang="en-US" dirty="0"/>
            </a:br>
            <a:r>
              <a:rPr lang="en-US" dirty="0"/>
              <a:t>or other transmission media (</a:t>
            </a:r>
            <a:r>
              <a:rPr lang="en-US" dirty="0" err="1"/>
              <a:t>e.q</a:t>
            </a:r>
            <a:r>
              <a:rPr lang="en-US" dirty="0"/>
              <a:t>. radio)</a:t>
            </a:r>
          </a:p>
          <a:p>
            <a:pPr lvl="1"/>
            <a:r>
              <a:rPr lang="en-US" dirty="0"/>
              <a:t>Probably simplest to understand</a:t>
            </a:r>
          </a:p>
          <a:p>
            <a:pPr lvl="1"/>
            <a:r>
              <a:rPr lang="en-US" dirty="0"/>
              <a:t>Only one talk can happen at any given time</a:t>
            </a:r>
          </a:p>
          <a:p>
            <a:pPr lvl="1"/>
            <a:r>
              <a:rPr lang="en-US" dirty="0"/>
              <a:t>Examples: CdM-8 system bus, many old mini- and microcomputer buses</a:t>
            </a:r>
          </a:p>
          <a:p>
            <a:r>
              <a:rPr lang="en-US" dirty="0"/>
              <a:t>Star-like topology with central [analog] repeater (hub)</a:t>
            </a:r>
          </a:p>
          <a:p>
            <a:r>
              <a:rPr lang="en-US" dirty="0"/>
              <a:t>Ring topology</a:t>
            </a:r>
          </a:p>
          <a:p>
            <a:pPr lvl="1"/>
            <a:r>
              <a:rPr lang="en-US" dirty="0"/>
              <a:t>Several talks can happen at once</a:t>
            </a:r>
          </a:p>
          <a:p>
            <a:pPr lvl="1"/>
            <a:r>
              <a:rPr lang="en-US" dirty="0"/>
              <a:t>Natural arbitration: there is a marker circulating in the ring, and device can transmit only when it has a free marker</a:t>
            </a:r>
          </a:p>
          <a:p>
            <a:pPr lvl="1"/>
            <a:r>
              <a:rPr lang="en-US" dirty="0"/>
              <a:t>Failure of any device leads to failure of entire ring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00199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773BDD-F23A-3040-BEE6-D14029139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Bridges and switches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D526FF-3D36-1D4C-A075-2F7C8898A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Bridge is a two port </a:t>
            </a:r>
            <a:r>
              <a:rPr lang="en-US" dirty="0" err="1"/>
              <a:t>tranciever</a:t>
            </a:r>
            <a:r>
              <a:rPr lang="en-US" dirty="0"/>
              <a:t> connecting two buses</a:t>
            </a:r>
          </a:p>
          <a:p>
            <a:r>
              <a:rPr lang="en-US" dirty="0"/>
              <a:t>Bridge can connect buses with different protocols and signaling speeds (different speeds usually require buffering)</a:t>
            </a:r>
          </a:p>
          <a:p>
            <a:pPr lvl="1"/>
            <a:r>
              <a:rPr lang="en-US" dirty="0"/>
              <a:t>Connecting system bus to PCI or 100Mb/s Ethernet to 1Gb/s Ethernet</a:t>
            </a:r>
          </a:p>
          <a:p>
            <a:r>
              <a:rPr lang="en-US" dirty="0"/>
              <a:t>Bridge must know addresses of devices on both buses</a:t>
            </a:r>
          </a:p>
          <a:p>
            <a:pPr lvl="1"/>
            <a:r>
              <a:rPr lang="en-US" dirty="0"/>
              <a:t>Actually, it must know only addresses of the devices that are allowed to talk to devices on other bus</a:t>
            </a:r>
          </a:p>
          <a:p>
            <a:pPr lvl="1"/>
            <a:r>
              <a:rPr lang="en-US" dirty="0"/>
              <a:t>Bridge also can do address translation and connect buses with differing addressing schemes (</a:t>
            </a:r>
            <a:r>
              <a:rPr lang="en-US" dirty="0" err="1"/>
              <a:t>e.q</a:t>
            </a:r>
            <a:r>
              <a:rPr lang="en-US" dirty="0"/>
              <a:t>. PCI to USB).</a:t>
            </a:r>
          </a:p>
          <a:p>
            <a:pPr lvl="1"/>
            <a:r>
              <a:rPr lang="en-US" dirty="0"/>
              <a:t>Many real bridges use learning algorithms to build address table</a:t>
            </a:r>
          </a:p>
          <a:p>
            <a:pPr lvl="1"/>
            <a:r>
              <a:rPr lang="en-US" dirty="0"/>
              <a:t>Most known learning algorithm: SAT (source address table)</a:t>
            </a:r>
          </a:p>
          <a:p>
            <a:pPr lvl="1"/>
            <a:r>
              <a:rPr lang="en-US" dirty="0"/>
              <a:t>Size of bridge address table limits the size of bridged network </a:t>
            </a:r>
          </a:p>
          <a:p>
            <a:r>
              <a:rPr lang="en-US" dirty="0"/>
              <a:t>Higher-level routing protocols are needed to build really big networks, like Internet</a:t>
            </a:r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50873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4CA961-35DD-A147-A054-07D335DE0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Switches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EB65DA-2D41-E849-9FA6-B244F4048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Generally speaking, switch is just a multiport bridge</a:t>
            </a:r>
          </a:p>
          <a:p>
            <a:r>
              <a:rPr lang="en-US" dirty="0"/>
              <a:t>Many modern bus protocols require switches as connecting devices</a:t>
            </a:r>
          </a:p>
          <a:p>
            <a:pPr lvl="1"/>
            <a:r>
              <a:rPr lang="en-US" dirty="0"/>
              <a:t>USB 2.x and 3.x, PCI Express, Ethernet</a:t>
            </a:r>
          </a:p>
          <a:p>
            <a:r>
              <a:rPr lang="en-US" dirty="0"/>
              <a:t>Real switches try to interconnect as many concurrent talks as possible</a:t>
            </a:r>
          </a:p>
          <a:p>
            <a:pPr lvl="1"/>
            <a:r>
              <a:rPr lang="en-US" dirty="0"/>
              <a:t>Matrix switches</a:t>
            </a:r>
          </a:p>
          <a:p>
            <a:pPr lvl="1"/>
            <a:r>
              <a:rPr lang="en-US" dirty="0"/>
              <a:t>Multilevel matrix switches</a:t>
            </a:r>
          </a:p>
          <a:p>
            <a:pPr lvl="1"/>
            <a:r>
              <a:rPr lang="en-US" dirty="0"/>
              <a:t>Switching fabrics</a:t>
            </a:r>
          </a:p>
          <a:p>
            <a:pPr lvl="1"/>
            <a:r>
              <a:rPr lang="en-US" dirty="0"/>
              <a:t>Interesting but far beyond scope of our course</a:t>
            </a:r>
          </a:p>
          <a:p>
            <a:r>
              <a:rPr lang="en-US" dirty="0"/>
              <a:t>Bus using switches often remains a logical bus: every master device can talk to any other device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7852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83ABD8-ADB6-8C4E-A8C7-2880C9590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not covered in </a:t>
            </a:r>
            <a:r>
              <a:rPr lang="en-US" dirty="0" err="1"/>
              <a:t>tome.pdf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E098A1-047E-C14C-A926-B021B1C77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Could not decide, should it be part of Platforms or Computer Network course</a:t>
            </a:r>
          </a:p>
          <a:p>
            <a:r>
              <a:rPr lang="en-US" dirty="0"/>
              <a:t>In NSU, we decided it to be a part of Platforms course</a:t>
            </a:r>
          </a:p>
          <a:p>
            <a:r>
              <a:rPr lang="en-US" dirty="0"/>
              <a:t>This is pretty important anyway.</a:t>
            </a:r>
          </a:p>
          <a:p>
            <a:r>
              <a:rPr lang="en-US" dirty="0"/>
              <a:t>Most digital devices around are communication ports or are accessible only through communication port</a:t>
            </a:r>
          </a:p>
          <a:p>
            <a:r>
              <a:rPr lang="en-US" dirty="0"/>
              <a:t>Ports have much in common with system and intra-CPU data buses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50385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7316E1-849D-0447-8812-EA991945C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bus protocols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B90D54-B162-FA47-A8F6-682380CFC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Features present in many modern bus protocols:</a:t>
            </a:r>
          </a:p>
          <a:p>
            <a:pPr lvl="1"/>
            <a:r>
              <a:rPr lang="en-US" dirty="0"/>
              <a:t>Protocol negotiation (signaling speed, line code, arbitration scheme, packet format dialects)</a:t>
            </a:r>
          </a:p>
          <a:p>
            <a:pPr lvl="1"/>
            <a:r>
              <a:rPr lang="en-US" dirty="0"/>
              <a:t>Authentication and encryption (especially important for radio networks)</a:t>
            </a:r>
          </a:p>
          <a:p>
            <a:pPr lvl="1"/>
            <a:r>
              <a:rPr lang="en-US" dirty="0"/>
              <a:t>Autoconfiguration: device reporting to the master its type, capabilities and resource requirements (so operating system can find suitable driver for the device)</a:t>
            </a:r>
          </a:p>
          <a:p>
            <a:pPr lvl="1"/>
            <a:r>
              <a:rPr lang="en-US" dirty="0"/>
              <a:t>Autoconfiguration: automated address assignment</a:t>
            </a:r>
          </a:p>
          <a:p>
            <a:pPr lvl="1"/>
            <a:r>
              <a:rPr lang="en-US" dirty="0"/>
              <a:t>Most buses transmit data in big bunches, or packets.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5927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8C7A8-D2DB-B14D-AC3A-FA733D09F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digital communication ports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ED1801-78A3-134B-8279-A71E30980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SATA: connects SATA controller to HDD or SSD</a:t>
            </a:r>
          </a:p>
          <a:p>
            <a:r>
              <a:rPr lang="en-US" dirty="0"/>
              <a:t>DVI/HDMI/DisplayPort</a:t>
            </a:r>
          </a:p>
          <a:p>
            <a:r>
              <a:rPr lang="en-US" dirty="0"/>
              <a:t>USB (actually a bus, not a port.  Difference between bus and port is covered later in this lecture)</a:t>
            </a:r>
          </a:p>
          <a:p>
            <a:r>
              <a:rPr lang="en-US" dirty="0"/>
              <a:t>Ethernet (also actually a bus, not a port)</a:t>
            </a:r>
          </a:p>
          <a:p>
            <a:r>
              <a:rPr lang="en-US" dirty="0" err="1"/>
              <a:t>WiFi</a:t>
            </a:r>
            <a:r>
              <a:rPr lang="en-US" dirty="0"/>
              <a:t> (similar to Ethernet, but uses radio signals instead of wires)</a:t>
            </a:r>
          </a:p>
          <a:p>
            <a:r>
              <a:rPr lang="en-US" dirty="0"/>
              <a:t>PCI (</a:t>
            </a:r>
            <a:r>
              <a:rPr lang="en-US" dirty="0" err="1"/>
              <a:t>Peripherial</a:t>
            </a:r>
            <a:r>
              <a:rPr lang="en-US" dirty="0"/>
              <a:t> Component Interconnect), used to attach i/o devices to PC-compatible computers</a:t>
            </a:r>
          </a:p>
          <a:p>
            <a:r>
              <a:rPr lang="en-US" dirty="0"/>
              <a:t>System bus: used to communicate between CPU, main memory and PCI bridge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8288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9C133D-73D0-EB40-BB34-9377EDCF3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and serial ports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E0D4D0-8B66-CD47-8970-19FB05E6E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Parallel port: transmits N bits per modulation using N data wires</a:t>
            </a:r>
          </a:p>
          <a:p>
            <a:pPr lvl="1"/>
            <a:r>
              <a:rPr lang="en-US" dirty="0"/>
              <a:t>Advantages: higher speed using given signaling technology</a:t>
            </a:r>
          </a:p>
          <a:p>
            <a:pPr lvl="1"/>
            <a:r>
              <a:rPr lang="en-US" dirty="0"/>
              <a:t>Disadvantages: more transmitters, receivers and wires than serial port</a:t>
            </a:r>
          </a:p>
          <a:p>
            <a:pPr lvl="1"/>
            <a:r>
              <a:rPr lang="en-US" dirty="0"/>
              <a:t>Disadvantages: prohibitively expensive when you need long wires</a:t>
            </a:r>
          </a:p>
          <a:p>
            <a:pPr lvl="1"/>
            <a:r>
              <a:rPr lang="en-US" dirty="0"/>
              <a:t>Disadvantages: cannot be directly converted to analog signal for radio/fiber optic/magnetic recording/modulation suitable for long-distance transmission</a:t>
            </a:r>
          </a:p>
          <a:p>
            <a:pPr lvl="1"/>
            <a:r>
              <a:rPr lang="en-US" dirty="0"/>
              <a:t>Disadvantages: analog phenomena such as wire crosstalk, bit skew,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Serial port: transmits 1 bit per modulation or even less</a:t>
            </a:r>
          </a:p>
          <a:p>
            <a:pPr lvl="1"/>
            <a:r>
              <a:rPr lang="en-US" dirty="0"/>
              <a:t>Advantages and disadvantages: opposite to parallel ports</a:t>
            </a:r>
          </a:p>
          <a:p>
            <a:pPr lvl="1"/>
            <a:r>
              <a:rPr lang="en-US" dirty="0"/>
              <a:t>Need serial-to-parallels and parallel-to-serial conversion</a:t>
            </a:r>
          </a:p>
          <a:p>
            <a:pPr lvl="1"/>
            <a:r>
              <a:rPr lang="en-US" dirty="0"/>
              <a:t>With modern technology it seems that it is cheaper to invest in high signaling speed and use serial ports or buses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9390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1EBAE6-91D0-F341-A7C7-196829E29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 registers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974993-B4B5-1D48-ACFB-CD3C3CB92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Parallel to serial and serial to parallel conversion</a:t>
            </a:r>
          </a:p>
          <a:p>
            <a:r>
              <a:rPr lang="en-US" dirty="0"/>
              <a:t>Implementing shift instructions in CPU ALU</a:t>
            </a:r>
          </a:p>
          <a:p>
            <a:r>
              <a:rPr lang="en-US" dirty="0"/>
              <a:t>As part of division, multiplication, cryptographic units</a:t>
            </a:r>
          </a:p>
          <a:p>
            <a:r>
              <a:rPr lang="en-US" dirty="0"/>
              <a:t>Random number generation</a:t>
            </a:r>
          </a:p>
          <a:p>
            <a:r>
              <a:rPr lang="en-US" dirty="0"/>
              <a:t>Frequency division</a:t>
            </a:r>
          </a:p>
          <a:p>
            <a:r>
              <a:rPr lang="en-US" dirty="0"/>
              <a:t>Present in Logisim library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2896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A8F4AA-EF32-A741-A882-EB8342419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Serial-to-parallel (SIPO) convertor</a:t>
            </a:r>
            <a:endParaRPr lang="ru-RU" dirty="0"/>
          </a:p>
        </p:txBody>
      </p:sp>
      <p:pic>
        <p:nvPicPr>
          <p:cNvPr id="1026" name="Picture 2" descr="4-Bit SIPO Shift Register.png">
            <a:extLst>
              <a:ext uri="{FF2B5EF4-FFF2-40B4-BE49-F238E27FC236}">
                <a16:creationId xmlns:a16="http://schemas.microsoft.com/office/drawing/2014/main" id="{CF04A4BB-1B93-AA4C-B774-3C807232B26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598" y="1875085"/>
            <a:ext cx="7968858" cy="2720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5896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C9B440-FBCC-A14A-AD3B-3F5430A3A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Parallel-to-serial (PISO) convertor</a:t>
            </a:r>
            <a:endParaRPr lang="ru-RU" dirty="0"/>
          </a:p>
        </p:txBody>
      </p:sp>
      <p:pic>
        <p:nvPicPr>
          <p:cNvPr id="2050" name="Picture 2" descr="https://upload.wikimedia.org/wikipedia/commons/4/48/4-Bit_PISO_Shift_Register.png">
            <a:extLst>
              <a:ext uri="{FF2B5EF4-FFF2-40B4-BE49-F238E27FC236}">
                <a16:creationId xmlns:a16="http://schemas.microsoft.com/office/drawing/2014/main" id="{A1C4C0EF-4A06-024C-BE0D-0653916E8E4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00" y="2128044"/>
            <a:ext cx="10261600" cy="374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7619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6F115D-F5C8-6445-B813-9065F0D51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transmission: line code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4FA952-B7E6-B24B-9804-C8BA5A5ED1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3525"/>
            <a:ext cx="10515600" cy="4351338"/>
          </a:xfrm>
        </p:spPr>
        <p:txBody>
          <a:bodyPr/>
          <a:lstStyle/>
          <a:p>
            <a:r>
              <a:rPr lang="en-US" dirty="0"/>
              <a:t>Line code is a signaling pattern used to transmit data bits</a:t>
            </a:r>
          </a:p>
          <a:p>
            <a:r>
              <a:rPr lang="en-US" dirty="0"/>
              <a:t>Transmitter and receiver must use same line code to understand each other</a:t>
            </a:r>
          </a:p>
          <a:p>
            <a:r>
              <a:rPr lang="en-US" dirty="0"/>
              <a:t>Main problem requiring nontrivial line codes: synchronization</a:t>
            </a:r>
          </a:p>
          <a:p>
            <a:r>
              <a:rPr lang="en-US" dirty="0"/>
              <a:t>Simplest known line code: NRZ (Non Return to Zero) </a:t>
            </a:r>
          </a:p>
          <a:p>
            <a:endParaRPr lang="ru-RU" dirty="0"/>
          </a:p>
        </p:txBody>
      </p:sp>
      <p:pic>
        <p:nvPicPr>
          <p:cNvPr id="3078" name="Picture 6" descr="https://upload.wikimedia.org/wikipedia/commons/2/23/Nrz-lb.gif">
            <a:extLst>
              <a:ext uri="{FF2B5EF4-FFF2-40B4-BE49-F238E27FC236}">
                <a16:creationId xmlns:a16="http://schemas.microsoft.com/office/drawing/2014/main" id="{104FC747-7C9D-E74C-866E-2315B547B7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8840" y="4071715"/>
            <a:ext cx="5964149" cy="1576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5739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File:100 percent frequency uncertainty.pdf">
            <a:extLst>
              <a:ext uri="{FF2B5EF4-FFF2-40B4-BE49-F238E27FC236}">
                <a16:creationId xmlns:a16="http://schemas.microsoft.com/office/drawing/2014/main" id="{4471A12E-6FD1-FC43-A140-FC150BAD1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629" y="2427531"/>
            <a:ext cx="6245185" cy="4160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689745-DCCB-E649-ACF0-C3D806138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wrong with pure NRZ code?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250287-8A77-8842-9B2C-D5C028243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154" y="2102111"/>
            <a:ext cx="10883646" cy="4074852"/>
          </a:xfrm>
        </p:spPr>
        <p:txBody>
          <a:bodyPr/>
          <a:lstStyle/>
          <a:p>
            <a:r>
              <a:rPr lang="en-US" dirty="0"/>
              <a:t>What if clocks of transmitter and receiver do not match?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19368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1170</Words>
  <Application>Microsoft Macintosh PowerPoint</Application>
  <PresentationFormat>Широкоэкранный</PresentationFormat>
  <Paragraphs>129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Тема Office</vt:lpstr>
      <vt:lpstr>Lecture 8  Communication  ports and buses</vt:lpstr>
      <vt:lpstr>Topic not covered in tome.pdf</vt:lpstr>
      <vt:lpstr>Examples of digital communication ports</vt:lpstr>
      <vt:lpstr>Parallel and serial ports</vt:lpstr>
      <vt:lpstr>Shift registers</vt:lpstr>
      <vt:lpstr>Serial-to-parallel (SIPO) convertor</vt:lpstr>
      <vt:lpstr>Parallel-to-serial (PISO) convertor</vt:lpstr>
      <vt:lpstr>Sequential transmission: line code</vt:lpstr>
      <vt:lpstr>What is wrong with pure NRZ code?</vt:lpstr>
      <vt:lpstr>Solutions for clock matching</vt:lpstr>
      <vt:lpstr>Embed clock in line code</vt:lpstr>
      <vt:lpstr>RLL encoding</vt:lpstr>
      <vt:lpstr>Example of group coding: 4B5B code</vt:lpstr>
      <vt:lpstr>Checksums and error correcting codes</vt:lpstr>
      <vt:lpstr>Bus (multipoint port)</vt:lpstr>
      <vt:lpstr>Multimaster buses</vt:lpstr>
      <vt:lpstr>Physical bus topologies</vt:lpstr>
      <vt:lpstr>Bridges and switches</vt:lpstr>
      <vt:lpstr>Switches</vt:lpstr>
      <vt:lpstr>Real bus protocols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8  Communication  ports and buses</dc:title>
  <dc:creator>Dmitry Irtegov</dc:creator>
  <cp:lastModifiedBy>Dmitry Irtegov</cp:lastModifiedBy>
  <cp:revision>15</cp:revision>
  <dcterms:created xsi:type="dcterms:W3CDTF">2019-03-19T15:52:53Z</dcterms:created>
  <dcterms:modified xsi:type="dcterms:W3CDTF">2019-03-19T18:34:05Z</dcterms:modified>
</cp:coreProperties>
</file>